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81" r:id="rId14"/>
    <p:sldId id="277" r:id="rId15"/>
    <p:sldId id="278" r:id="rId16"/>
    <p:sldId id="280" r:id="rId17"/>
    <p:sldId id="282" r:id="rId18"/>
    <p:sldId id="268" r:id="rId19"/>
    <p:sldId id="272" r:id="rId20"/>
    <p:sldId id="273" r:id="rId21"/>
    <p:sldId id="269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47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9066-0179-4287-8BF3-3C8401B5B250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B262-1833-4CDA-8353-28922540A1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81E4-EF1C-498A-921C-75E7B26E51C2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A1A3-87C5-45A6-A857-79204878E846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9D53-3679-4383-BD56-E95B557A4861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CB30-DADB-4A04-B1AB-A5FC4D52125E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8207-B066-4AD4-8BDC-8B03CEED41BA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A9A4-31AA-460D-8E09-2BE6AB8C6A9B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05D3-D9FE-4B6D-A46A-709CD716C518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2DAF-2FE8-4C91-BBE9-5A5DD189C94C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F822-CC57-4F99-8602-3DC7B191D972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17A2-03ED-49A4-A194-1B0F5F46BC8A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E9EC-1AD4-4EDA-8B14-3BC20D9C44D9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76B-B2B0-4495-8AC6-9E31F90FE639}" type="datetime1">
              <a:rPr lang="en-US" smtClean="0"/>
              <a:pPr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b="1" dirty="0" smtClean="0"/>
              <a:t>Decrease and Conquer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IF2211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Rinaldi</a:t>
            </a:r>
            <a:r>
              <a:rPr lang="en-US" dirty="0" smtClean="0"/>
              <a:t> </a:t>
            </a:r>
            <a:r>
              <a:rPr lang="en-US" dirty="0" err="1" smtClean="0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Program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Informatika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In </a:t>
            </a:r>
            <a:r>
              <a:rPr lang="en-US" sz="2400" dirty="0" err="1" smtClean="0"/>
              <a:t>formatika</a:t>
            </a:r>
            <a:r>
              <a:rPr lang="en-US" sz="2400" dirty="0" smtClean="0"/>
              <a:t> ITB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  Factor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/2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4</a:t>
            </a:r>
            <a:r>
              <a:rPr lang="en-US" sz="2800" dirty="0" smtClean="0"/>
              <a:t>: </a:t>
            </a:r>
            <a:r>
              <a:rPr lang="en-US" sz="2800" i="1" dirty="0" smtClean="0"/>
              <a:t>Binary search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743200"/>
          <a:ext cx="7806267" cy="1676400"/>
        </p:xfrm>
        <a:graphic>
          <a:graphicData uri="http://schemas.openxmlformats.org/presentationml/2006/ole">
            <p:oleObj spid="_x0000_s24577" name="Visio" r:id="rId3" imgW="4390263" imgH="942594" progId="Visio.Drawing.11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24400"/>
            <a:ext cx="7344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(mid) </a:t>
            </a:r>
            <a:r>
              <a:rPr lang="en-US" sz="2400" dirty="0" smtClean="0">
                <a:sym typeface="Symbol"/>
              </a:rPr>
              <a:t>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pencarian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dilakukan</a:t>
            </a:r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err="1" smtClean="0">
                <a:sym typeface="Symbol"/>
              </a:rPr>
              <a:t>hanya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pada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setengah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bagian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larik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kiri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atau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kanan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760" y="5715000"/>
            <a:ext cx="8746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diproses</a:t>
            </a:r>
            <a:r>
              <a:rPr lang="en-US" sz="2400" dirty="0" smtClean="0"/>
              <a:t>,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bin_search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)/2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k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&lt;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Relasi</a:t>
            </a:r>
            <a:r>
              <a:rPr lang="en-US" sz="2400" dirty="0" smtClean="0"/>
              <a:t> </a:t>
            </a:r>
            <a:r>
              <a:rPr lang="en-US" sz="2400" dirty="0" err="1" smtClean="0"/>
              <a:t>rekursif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T(n)  	= 1 + T(n/2)</a:t>
            </a:r>
          </a:p>
          <a:p>
            <a:pPr>
              <a:buNone/>
            </a:pPr>
            <a:r>
              <a:rPr lang="en-US" sz="2400" dirty="0" smtClean="0"/>
              <a:t>			= 1 + (1 + T(n/4)) = 2 + T(n/4)</a:t>
            </a:r>
          </a:p>
          <a:p>
            <a:pPr>
              <a:buNone/>
            </a:pPr>
            <a:r>
              <a:rPr lang="en-US" sz="2400" dirty="0" smtClean="0"/>
              <a:t>			=  2 + (1 + T(n/8)) = 3 + T(n/8)</a:t>
            </a:r>
          </a:p>
          <a:p>
            <a:pPr>
              <a:buNone/>
            </a:pPr>
            <a:r>
              <a:rPr lang="en-US" sz="2400" dirty="0" smtClean="0"/>
              <a:t>			= … = j + T(n/2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Asumsi</a:t>
            </a:r>
            <a:r>
              <a:rPr lang="en-US" sz="2400" dirty="0" smtClean="0"/>
              <a:t>: n = 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j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T(n)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T(1)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(1 + T(0)) = 1 +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= O(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1066800"/>
          <a:ext cx="3505200" cy="976859"/>
        </p:xfrm>
        <a:graphic>
          <a:graphicData uri="http://schemas.openxmlformats.org/presentationml/2006/ole">
            <p:oleObj spid="_x0000_s38914" name="Equation" r:id="rId3" imgW="1549080" imgH="4316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5: </a:t>
            </a:r>
            <a:r>
              <a:rPr lang="en-US" sz="2800" i="1" dirty="0" smtClean="0"/>
              <a:t>Interpolation Search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smtClean="0"/>
              <a:t>Analog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pencarian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kamus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letak</a:t>
            </a:r>
            <a:r>
              <a:rPr lang="en-US" sz="2800" dirty="0" smtClean="0"/>
              <a:t>.</a:t>
            </a:r>
            <a:r>
              <a:rPr lang="en-US" sz="2800" i="1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 smtClean="0"/>
          </a:p>
          <a:p>
            <a:pPr>
              <a:buNone/>
            </a:pP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49645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4114800"/>
          <a:ext cx="3802626" cy="990600"/>
        </p:xfrm>
        <a:graphic>
          <a:graphicData uri="http://schemas.openxmlformats.org/presentationml/2006/ole">
            <p:oleObj spid="_x0000_s37891" name="Equation" r:id="rId4" imgW="151128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27125" y="5334000"/>
          <a:ext cx="5538788" cy="1066800"/>
        </p:xfrm>
        <a:graphic>
          <a:graphicData uri="http://schemas.openxmlformats.org/presentationml/2006/ole">
            <p:oleObj spid="_x0000_s37892" name="Equation" r:id="rId5" imgW="20444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interpolation_search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 + (</a:t>
            </a:r>
            <a:r>
              <a:rPr lang="en-US" sz="2400" i="1" dirty="0" smtClean="0">
                <a:sym typeface="Symbol"/>
              </a:rPr>
              <a:t>j </a:t>
            </a:r>
            <a:r>
              <a:rPr lang="en-US" sz="2400" dirty="0" smtClean="0">
                <a:sym typeface="Symbol"/>
              </a:rPr>
              <a:t>–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 *(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))/ 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x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&lt;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interpolation search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terburuk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distribusi</a:t>
            </a:r>
            <a:r>
              <a:rPr lang="en-US" sz="2800" dirty="0" smtClean="0"/>
              <a:t> data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(log </a:t>
            </a:r>
            <a:r>
              <a:rPr lang="en-US" sz="2800" dirty="0" err="1" smtClean="0"/>
              <a:t>log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jika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senarai</a:t>
            </a:r>
            <a:r>
              <a:rPr lang="en-US" sz="2800" dirty="0" smtClean="0"/>
              <a:t> </a:t>
            </a:r>
            <a:r>
              <a:rPr lang="en-US" sz="2800" dirty="0" err="1" smtClean="0"/>
              <a:t>terdistribusi</a:t>
            </a:r>
            <a:r>
              <a:rPr lang="en-US" sz="2800" dirty="0" smtClean="0"/>
              <a:t> </a:t>
            </a:r>
            <a:r>
              <a:rPr lang="en-US" sz="2800" i="1" dirty="0" smtClean="0"/>
              <a:t>uniform</a:t>
            </a:r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6</a:t>
            </a:r>
            <a:r>
              <a:rPr lang="en-US" sz="2800" dirty="0" smtClean="0"/>
              <a:t> (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).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identik</a:t>
            </a:r>
            <a:r>
              <a:rPr lang="en-US" sz="2800" dirty="0" smtClean="0"/>
              <a:t>,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diantaranya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. </a:t>
            </a:r>
            <a:r>
              <a:rPr lang="en-US" sz="2800" dirty="0" err="1" smtClean="0"/>
              <a:t>Asumsikan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ringan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asli</a:t>
            </a:r>
            <a:r>
              <a:rPr lang="en-US" sz="2800" dirty="0" smtClean="0"/>
              <a:t>.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, </a:t>
            </a:r>
            <a:r>
              <a:rPr lang="en-US" sz="2800" dirty="0" err="1" smtClean="0"/>
              <a:t>disediakan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timbangan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teliti</a:t>
            </a:r>
            <a:r>
              <a:rPr lang="en-US" sz="2800" dirty="0" smtClean="0"/>
              <a:t>. </a:t>
            </a:r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2895600" cy="29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koin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sub-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,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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/2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err="1" smtClean="0">
                <a:sym typeface="Symbol"/>
              </a:rPr>
              <a:t>ganjil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buah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dimasukkan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2. </a:t>
            </a:r>
            <a:r>
              <a:rPr lang="en-US" sz="2400" dirty="0" err="1" smtClean="0">
                <a:sym typeface="Symbol"/>
              </a:rPr>
              <a:t>Timbang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dengan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neraca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3.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berarti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tersisa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4.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ulangi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proses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untuk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lebih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ringan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salah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).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1600200" cy="1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76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selanjutnya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smtClean="0"/>
              <a:t>divide and conquer 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semua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menggabung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semula</a:t>
            </a:r>
            <a:r>
              <a:rPr lang="en-US" sz="2800" dirty="0" smtClean="0"/>
              <a:t>.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,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lain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T(n) </a:t>
            </a:r>
            <a:r>
              <a:rPr lang="en-US" sz="2800" dirty="0" err="1" smtClean="0"/>
              <a:t>mirip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i="1" dirty="0" smtClean="0"/>
              <a:t>binary search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dirty="0" smtClean="0"/>
              <a:t>T(n) = 1 + T(</a:t>
            </a:r>
            <a:r>
              <a:rPr lang="en-US" dirty="0" smtClean="0">
                <a:sym typeface="Symbol"/>
              </a:rPr>
              <a:t>n/2) = …. = O(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log n)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2971800"/>
          <a:ext cx="3903175" cy="1066800"/>
        </p:xfrm>
        <a:graphic>
          <a:graphicData uri="http://schemas.openxmlformats.org/presentationml/2006/ole">
            <p:oleObj spid="_x0000_s29698" name="Equation" r:id="rId3" imgW="1625400" imgH="44424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Decrease by a </a:t>
            </a:r>
            <a:r>
              <a:rPr lang="en-US" b="1" dirty="0" smtClean="0"/>
              <a:t>Variable </a:t>
            </a:r>
            <a:r>
              <a:rPr lang="en-US" b="1" dirty="0" smtClean="0"/>
              <a:t>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7</a:t>
            </a:r>
            <a:r>
              <a:rPr lang="en-US" sz="2800" dirty="0" smtClean="0"/>
              <a:t>: 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median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Problem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i="1" dirty="0" smtClean="0"/>
              <a:t>Selection problem</a:t>
            </a:r>
            <a:r>
              <a:rPr lang="en-US" sz="2400" dirty="0" smtClean="0"/>
              <a:t>: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-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beranggotan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Jika</a:t>
            </a:r>
            <a:r>
              <a:rPr lang="en-US" sz="2400" dirty="0" smtClean="0"/>
              <a:t> k = 1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kecil</a:t>
            </a:r>
            <a:r>
              <a:rPr lang="en-US" sz="2400" dirty="0" smtClean="0">
                <a:sym typeface="Wingdings" pitchFamily="2" charset="2"/>
              </a:rPr>
              <a:t> (minimum)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n 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besar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maksimum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</a:t>
            </a:r>
            <a:r>
              <a:rPr lang="en-US" sz="2400" dirty="0" smtClean="0">
                <a:sym typeface="Symbol"/>
              </a:rPr>
              <a:t>n/2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median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400" dirty="0" err="1" smtClean="0">
                <a:sym typeface="Wingdings" pitchFamily="2" charset="2"/>
              </a:rPr>
              <a:t>Bagaimana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mencari</a:t>
            </a:r>
            <a:r>
              <a:rPr lang="en-US" sz="2400" dirty="0" smtClean="0">
                <a:sym typeface="Wingdings" pitchFamily="2" charset="2"/>
              </a:rPr>
              <a:t> median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yang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terurut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namun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perlu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mengurutkan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terlebih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dahulu</a:t>
            </a:r>
            <a:r>
              <a:rPr lang="en-US" sz="2400" dirty="0" smtClean="0">
                <a:sym typeface="Wingdings" pitchFamily="2" charset="2"/>
              </a:rPr>
              <a:t>?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Algoritmanya</a:t>
            </a:r>
            <a:r>
              <a:rPr lang="en-US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Quick Sort.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menghasilakn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pivot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i="1" dirty="0" smtClean="0"/>
              <a:t>pivot p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pem-partisian</a:t>
            </a:r>
            <a:r>
              <a:rPr lang="en-US" sz="2400" dirty="0" smtClean="0"/>
              <a:t>. 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=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pivot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median yang </a:t>
            </a:r>
            <a:r>
              <a:rPr lang="en-US" sz="2400" dirty="0" err="1" smtClean="0"/>
              <a:t>dicari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&gt;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&lt;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1" y="2590800"/>
          <a:ext cx="3962399" cy="1055450"/>
        </p:xfrm>
        <a:graphic>
          <a:graphicData uri="http://schemas.openxmlformats.org/presentationml/2006/ole">
            <p:oleObj spid="_x0000_s30722" name="Equation" r:id="rId3" imgW="1193760" imgH="393480" progId="Equation.3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 </a:t>
            </a:r>
            <a:r>
              <a:rPr lang="en-US" sz="2400" dirty="0" err="1" smtClean="0"/>
              <a:t>Temukan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dari</a:t>
            </a:r>
            <a:r>
              <a:rPr lang="en-US" sz="2400" dirty="0" smtClean="0"/>
              <a:t> 4, 1, 10, 9, 7, 12, 8, 2, 15.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i="1" dirty="0" smtClean="0"/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Symbol"/>
              </a:rPr>
              <a:t>9/2  = 5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ke-5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pivot: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4</a:t>
            </a:r>
            <a:r>
              <a:rPr lang="en-US" sz="2400" dirty="0" smtClean="0"/>
              <a:t>     1     10      9     7     12      8     2      15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2     1     </a:t>
            </a:r>
            <a:r>
              <a:rPr lang="en-US" sz="2400" b="1" dirty="0" smtClean="0"/>
              <a:t>4</a:t>
            </a:r>
            <a:r>
              <a:rPr lang="en-US" sz="2400" dirty="0" smtClean="0"/>
              <a:t>        9     7     12      8     10    15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3 &lt;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7     12      8     10    15 	</a:t>
            </a:r>
          </a:p>
          <a:p>
            <a:pPr>
              <a:buNone/>
            </a:pPr>
            <a:r>
              <a:rPr lang="en-US" sz="2400" dirty="0" smtClean="0"/>
              <a:t>			           8     7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12    10    15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6  &gt;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8 </a:t>
            </a:r>
            <a:r>
              <a:rPr lang="en-US" sz="2400" dirty="0" smtClean="0"/>
              <a:t>    7</a:t>
            </a:r>
          </a:p>
          <a:p>
            <a:pPr>
              <a:buNone/>
            </a:pPr>
            <a:r>
              <a:rPr lang="en-US" sz="2400" dirty="0" smtClean="0"/>
              <a:t>			           7     </a:t>
            </a:r>
            <a:r>
              <a:rPr lang="en-US" sz="2400" b="1" dirty="0" smtClean="0"/>
              <a:t>8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34290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429000"/>
            <a:ext cx="3124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48006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48006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544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5 </a:t>
            </a:r>
            <a:r>
              <a:rPr lang="en-US" sz="2400" dirty="0" smtClean="0">
                <a:sym typeface="Wingdings" pitchFamily="2" charset="2"/>
              </a:rPr>
              <a:t> stop. </a:t>
            </a:r>
            <a:r>
              <a:rPr lang="en-US" sz="2400" dirty="0" err="1" smtClean="0">
                <a:sym typeface="Wingdings" pitchFamily="2" charset="2"/>
              </a:rPr>
              <a:t>Jadi</a:t>
            </a:r>
            <a:r>
              <a:rPr lang="en-US" sz="2400" dirty="0" smtClean="0">
                <a:sym typeface="Wingdings" pitchFamily="2" charset="2"/>
              </a:rPr>
              <a:t> median = 8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47800" y="2590800"/>
            <a:ext cx="472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800" dirty="0" smtClean="0"/>
              <a:t>		T(n) = T(n/2) + </a:t>
            </a:r>
            <a:r>
              <a:rPr lang="en-US" sz="2800" dirty="0" err="1" smtClean="0"/>
              <a:t>cn</a:t>
            </a:r>
            <a:r>
              <a:rPr lang="en-US" sz="2800" dirty="0" smtClean="0"/>
              <a:t> = … = O(n)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1600200"/>
          <a:ext cx="3700182" cy="990600"/>
        </p:xfrm>
        <a:graphic>
          <a:graphicData uri="http://schemas.openxmlformats.org/presentationml/2006/ole">
            <p:oleObj spid="_x0000_s31746" name="Equation" r:id="rId3" imgW="16128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tahapan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800" i="1" dirty="0" smtClean="0"/>
              <a:t>Decrease</a:t>
            </a:r>
            <a:r>
              <a:rPr lang="en-US" sz="2800" dirty="0" smtClean="0"/>
              <a:t>: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(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).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	2. </a:t>
            </a:r>
            <a:r>
              <a:rPr lang="en-US" sz="2800" i="1" dirty="0" smtClean="0"/>
              <a:t>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rekursif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i="1" dirty="0" smtClean="0"/>
              <a:t>combine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varian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400" b="1" i="1" dirty="0" smtClean="0"/>
              <a:t>Decrease by a constant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1.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2. </a:t>
            </a:r>
            <a:r>
              <a:rPr lang="en-US" sz="2400" b="1" i="1" dirty="0" smtClean="0"/>
              <a:t>Decrease by a constant factor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2.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3. </a:t>
            </a:r>
            <a:r>
              <a:rPr lang="en-US" sz="2400" b="1" i="1" dirty="0" smtClean="0"/>
              <a:t>Decrease by a variable size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bervariasi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– 1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1</a:t>
            </a:r>
            <a:r>
              <a:rPr lang="en-US" sz="2400" dirty="0" smtClean="0"/>
              <a:t>: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perpangkatan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i="1" baseline="30000" dirty="0" smtClean="0"/>
              <a:t>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Kompleksitas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(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kali):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T(n) = T(n – 1) + 1 = …. = O(n)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brute-force</a:t>
            </a:r>
            <a:r>
              <a:rPr lang="en-US" sz="2400" dirty="0" smtClean="0"/>
              <a:t>.	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505200"/>
          <a:ext cx="3428999" cy="940699"/>
        </p:xfrm>
        <a:graphic>
          <a:graphicData uri="http://schemas.openxmlformats.org/presentationml/2006/ole">
            <p:oleObj spid="_x0000_s1026" name="Equation" r:id="rId3" imgW="1434960" imgH="39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51025" y="1552575"/>
          <a:ext cx="3098800" cy="1085850"/>
        </p:xfrm>
        <a:graphic>
          <a:graphicData uri="http://schemas.openxmlformats.org/presentationml/2006/ole">
            <p:oleObj spid="_x0000_s1027" name="Equation" r:id="rId4" imgW="1231560" imgH="4316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b="1" dirty="0" smtClean="0"/>
              <a:t>function</a:t>
            </a:r>
            <a:r>
              <a:rPr lang="en-US" sz="2400" dirty="0" smtClean="0"/>
              <a:t> exp(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b="1" dirty="0" smtClean="0"/>
              <a:t>real</a:t>
            </a:r>
            <a:r>
              <a:rPr lang="en-US" sz="2400" dirty="0" smtClean="0"/>
              <a:t>; </a:t>
            </a:r>
            <a:r>
              <a:rPr lang="en-US" sz="2400" i="1" dirty="0" smtClean="0"/>
              <a:t>n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b="1" dirty="0" smtClean="0">
                <a:sym typeface="Symbol"/>
              </a:rPr>
              <a:t>real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Deklarasi</a:t>
            </a:r>
            <a:endParaRPr lang="en-US" sz="2400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= 0 </a:t>
            </a:r>
            <a:r>
              <a:rPr lang="en-US" sz="2400" b="1" dirty="0" smtClean="0">
                <a:sym typeface="Symbol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1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exp(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– 1) * </a:t>
            </a:r>
            <a:r>
              <a:rPr lang="en-US" sz="2400" i="1" dirty="0" smtClean="0">
                <a:sym typeface="Symbol"/>
              </a:rPr>
              <a:t>a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dirty="0" smtClean="0">
                <a:sym typeface="Symbol"/>
              </a:rPr>
              <a:t> 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2</a:t>
            </a:r>
            <a:r>
              <a:rPr lang="en-US" sz="2400" dirty="0" smtClean="0"/>
              <a:t>: </a:t>
            </a:r>
            <a:r>
              <a:rPr lang="en-US" sz="2400" i="1" dirty="0" smtClean="0"/>
              <a:t>Selection sort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 	4	12	3	9	1	21	5	2</a:t>
            </a:r>
          </a:p>
          <a:p>
            <a:pPr>
              <a:buNone/>
            </a:pPr>
            <a:r>
              <a:rPr lang="en-US" sz="2400" dirty="0" smtClean="0"/>
              <a:t> 	</a:t>
            </a:r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pengurutan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Selection Sort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2209800"/>
          <a:ext cx="8768744" cy="4191000"/>
        </p:xfrm>
        <a:graphic>
          <a:graphicData uri="http://schemas.openxmlformats.org/presentationml/2006/ole">
            <p:oleObj spid="_x0000_s19459" name="Document" r:id="rId3" imgW="5506690" imgH="2631358" progId="Word.Document.12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T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=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pembagian</a:t>
            </a:r>
            <a:r>
              <a:rPr lang="en-US" sz="2800" dirty="0" smtClean="0"/>
              <a:t> +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pemanggilan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kanan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berukuran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514600" y="3352800"/>
          <a:ext cx="4243493" cy="1066800"/>
        </p:xfrm>
        <a:graphic>
          <a:graphicData uri="http://schemas.openxmlformats.org/presentationml/2006/ole">
            <p:oleObj spid="_x0000_s20481" name="Equation" r:id="rId3" imgW="1701800" imgH="431800" progId="Equation.3">
              <p:embed/>
            </p:oleObj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5105400"/>
            <a:ext cx="7329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Persamaan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rekurensi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diselesaikan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menghasilkan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490</Words>
  <Application>Microsoft Office PowerPoint</Application>
  <PresentationFormat>On-screen Show (4:3)</PresentationFormat>
  <Paragraphs>229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Equation</vt:lpstr>
      <vt:lpstr>Document</vt:lpstr>
      <vt:lpstr>Visio</vt:lpstr>
      <vt:lpstr>Decrease and Conquer</vt:lpstr>
      <vt:lpstr>Slide 2</vt:lpstr>
      <vt:lpstr>Slide 3</vt:lpstr>
      <vt:lpstr>Slide 4</vt:lpstr>
      <vt:lpstr>Decrease by a Constant</vt:lpstr>
      <vt:lpstr>Slide 6</vt:lpstr>
      <vt:lpstr>Slide 7</vt:lpstr>
      <vt:lpstr>Slide 8</vt:lpstr>
      <vt:lpstr>Slide 9</vt:lpstr>
      <vt:lpstr>Decrease by a Constant  Factor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Decrease by a Variable Size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Decrease and Conquer</dc:title>
  <dc:creator>user</dc:creator>
  <cp:lastModifiedBy>rn</cp:lastModifiedBy>
  <cp:revision>32</cp:revision>
  <dcterms:created xsi:type="dcterms:W3CDTF">2011-09-20T00:50:19Z</dcterms:created>
  <dcterms:modified xsi:type="dcterms:W3CDTF">2014-02-24T10:27:57Z</dcterms:modified>
</cp:coreProperties>
</file>